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97" r:id="rId8"/>
    <p:sldId id="288" r:id="rId9"/>
    <p:sldId id="294" r:id="rId10"/>
    <p:sldId id="296" r:id="rId11"/>
    <p:sldId id="29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LIP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8173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8.45-10.45:	LIP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14/12: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-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minder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CIV-module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zelfstandig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Afronden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BPV-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inleveren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!!</a:t>
            </a: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 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laatste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81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xtBox 5"/>
          <p:cNvSpPr txBox="1"/>
          <p:nvPr/>
        </p:nvSpPr>
        <p:spPr>
          <a:xfrm>
            <a:off x="1123244" y="2805288"/>
            <a:ext cx="81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98274"/>
              </p:ext>
            </p:extLst>
          </p:nvPr>
        </p:nvGraphicFramePr>
        <p:xfrm>
          <a:off x="200723" y="1545465"/>
          <a:ext cx="8486076" cy="378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891">
                  <a:extLst>
                    <a:ext uri="{9D8B030D-6E8A-4147-A177-3AD203B41FA5}">
                      <a16:colId xmlns:a16="http://schemas.microsoft.com/office/drawing/2014/main" val="39427754"/>
                    </a:ext>
                  </a:extLst>
                </a:gridCol>
                <a:gridCol w="2274367">
                  <a:extLst>
                    <a:ext uri="{9D8B030D-6E8A-4147-A177-3AD203B41FA5}">
                      <a16:colId xmlns:a16="http://schemas.microsoft.com/office/drawing/2014/main" val="3264482036"/>
                    </a:ext>
                  </a:extLst>
                </a:gridCol>
                <a:gridCol w="816204">
                  <a:extLst>
                    <a:ext uri="{9D8B030D-6E8A-4147-A177-3AD203B41FA5}">
                      <a16:colId xmlns:a16="http://schemas.microsoft.com/office/drawing/2014/main" val="2672827329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3334581557"/>
                    </a:ext>
                  </a:extLst>
                </a:gridCol>
                <a:gridCol w="394345">
                  <a:extLst>
                    <a:ext uri="{9D8B030D-6E8A-4147-A177-3AD203B41FA5}">
                      <a16:colId xmlns:a16="http://schemas.microsoft.com/office/drawing/2014/main" val="2581930773"/>
                    </a:ext>
                  </a:extLst>
                </a:gridCol>
                <a:gridCol w="467713">
                  <a:extLst>
                    <a:ext uri="{9D8B030D-6E8A-4147-A177-3AD203B41FA5}">
                      <a16:colId xmlns:a16="http://schemas.microsoft.com/office/drawing/2014/main" val="1777228614"/>
                    </a:ext>
                  </a:extLst>
                </a:gridCol>
                <a:gridCol w="427972">
                  <a:extLst>
                    <a:ext uri="{9D8B030D-6E8A-4147-A177-3AD203B41FA5}">
                      <a16:colId xmlns:a16="http://schemas.microsoft.com/office/drawing/2014/main" val="1028239780"/>
                    </a:ext>
                  </a:extLst>
                </a:gridCol>
                <a:gridCol w="354605">
                  <a:extLst>
                    <a:ext uri="{9D8B030D-6E8A-4147-A177-3AD203B41FA5}">
                      <a16:colId xmlns:a16="http://schemas.microsoft.com/office/drawing/2014/main" val="1226820981"/>
                    </a:ext>
                  </a:extLst>
                </a:gridCol>
                <a:gridCol w="452428">
                  <a:extLst>
                    <a:ext uri="{9D8B030D-6E8A-4147-A177-3AD203B41FA5}">
                      <a16:colId xmlns:a16="http://schemas.microsoft.com/office/drawing/2014/main" val="2621341179"/>
                    </a:ext>
                  </a:extLst>
                </a:gridCol>
                <a:gridCol w="415744">
                  <a:extLst>
                    <a:ext uri="{9D8B030D-6E8A-4147-A177-3AD203B41FA5}">
                      <a16:colId xmlns:a16="http://schemas.microsoft.com/office/drawing/2014/main" val="2473055414"/>
                    </a:ext>
                  </a:extLst>
                </a:gridCol>
                <a:gridCol w="391289">
                  <a:extLst>
                    <a:ext uri="{9D8B030D-6E8A-4147-A177-3AD203B41FA5}">
                      <a16:colId xmlns:a16="http://schemas.microsoft.com/office/drawing/2014/main" val="579050340"/>
                    </a:ext>
                  </a:extLst>
                </a:gridCol>
                <a:gridCol w="538022">
                  <a:extLst>
                    <a:ext uri="{9D8B030D-6E8A-4147-A177-3AD203B41FA5}">
                      <a16:colId xmlns:a16="http://schemas.microsoft.com/office/drawing/2014/main" val="3166561641"/>
                    </a:ext>
                  </a:extLst>
                </a:gridCol>
              </a:tblGrid>
              <a:tr h="4007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900" u="none" strike="noStrike">
                          <a:effectLst/>
                        </a:rPr>
                        <a:t>beoordeling bedrijf innoveren BOL, </a:t>
                      </a:r>
                      <a:endParaRPr lang="nl-NL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856111533"/>
                  </a:ext>
                </a:extLst>
              </a:tr>
              <a:tr h="3091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BPV-opdracht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086061596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Willemieke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Niels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wilbert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Goos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Erik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Dylan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Dick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Arne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Jasper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2736936986"/>
                  </a:ext>
                </a:extLst>
              </a:tr>
              <a:tr h="22898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onderwerp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onderdeel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waardering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660101840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leerdoelen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eigen leerdoel(en)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978169022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motivatie leerdoelen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918032539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verbeterpunten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10 verbeterpunten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651974468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motivatie per  verbeterpunt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198060305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keuze verbeterpunt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977939370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motivatie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786007501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verbeterplan SMART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1452491165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verslag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verslag in adviesvorm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1095918879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logboek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8 weekverslagen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07663882"/>
                  </a:ext>
                </a:extLst>
              </a:tr>
              <a:tr h="217531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1203819237"/>
                  </a:ext>
                </a:extLst>
              </a:tr>
              <a:tr h="22898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totaal aantal punten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75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2701391431"/>
                  </a:ext>
                </a:extLst>
              </a:tr>
              <a:tr h="228980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cijfer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 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4" marR="8894" marT="8894" marB="0" anchor="b"/>
                </a:tc>
                <a:extLst>
                  <a:ext uri="{0D108BD9-81ED-4DB2-BD59-A6C34878D82A}">
                    <a16:rowId xmlns:a16="http://schemas.microsoft.com/office/drawing/2014/main" val="315481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Leren in Praktijk (LIP): </a:t>
            </a:r>
            <a:r>
              <a:rPr lang="nl-NL" dirty="0" err="1" smtClean="0"/>
              <a:t>biobased</a:t>
            </a:r>
            <a:endParaRPr lang="nl-NL" dirty="0" smtClean="0"/>
          </a:p>
          <a:p>
            <a:r>
              <a:rPr lang="nl-NL" dirty="0" smtClean="0"/>
              <a:t>POP: 	niveau 3: POP teelt met het team</a:t>
            </a:r>
          </a:p>
          <a:p>
            <a:r>
              <a:rPr lang="nl-NL" dirty="0" smtClean="0"/>
              <a:t>		niveau 4: POP business van teelt 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2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bent (BPV)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 wilt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hoe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aanpakken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 het BPV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hekel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hoe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omgaat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4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664</TotalTime>
  <Words>160</Words>
  <Application>Microsoft Office PowerPoint</Application>
  <PresentationFormat>Diavoorstelling (4:3)</PresentationFormat>
  <Paragraphs>206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115</cp:revision>
  <dcterms:created xsi:type="dcterms:W3CDTF">2016-05-29T10:04:13Z</dcterms:created>
  <dcterms:modified xsi:type="dcterms:W3CDTF">2017-12-14T08:16:53Z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